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d6646b511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d6646b511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bd6646b511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bd6646b511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bd6646b511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bd6646b511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d6646b511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d6646b511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bd6646b511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bd6646b511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bd9873597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bd9873597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d6646b511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d6646b511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bd9873597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bd9873597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bd6646b511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bd6646b511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d6646b51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bd6646b51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bd6646b51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bd6646b51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bd6646b51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bd6646b51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bd6646b51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bd6646b51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bd6646b511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bd6646b511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bd6646b511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bd6646b511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bd6646b511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bd6646b511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d6646b511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d6646b511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1" Type="http://schemas.openxmlformats.org/officeDocument/2006/relationships/hyperlink" Target="https://pins.rstudio.com/articles/boards-websites.html" TargetMode="External"/><Relationship Id="rId10" Type="http://schemas.openxmlformats.org/officeDocument/2006/relationships/hyperlink" Target="https://pins.rstudio.com/articles/boards-dospace.html" TargetMode="External"/><Relationship Id="rId13" Type="http://schemas.openxmlformats.org/officeDocument/2006/relationships/hyperlink" Target="https://github.com/rstudio/cs_protips/blob/master/pins_in_rsc/protip_pins/protip_pins.pdf" TargetMode="External"/><Relationship Id="rId12" Type="http://schemas.openxmlformats.org/officeDocument/2006/relationships/hyperlink" Target="https://pins.rstudio.com/" TargetMode="External"/><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hyperlink" Target="https://pins.rstudio.com/articles/boards-kaggle.html" TargetMode="External"/><Relationship Id="rId9" Type="http://schemas.openxmlformats.org/officeDocument/2006/relationships/hyperlink" Target="https://pins.rstudio.com/articles/boards-s3.html" TargetMode="External"/><Relationship Id="rId15" Type="http://schemas.openxmlformats.org/officeDocument/2006/relationships/hyperlink" Target="https://colorado.rstudio.com/rsc/connect/#/apps/3826/access" TargetMode="External"/><Relationship Id="rId14" Type="http://schemas.openxmlformats.org/officeDocument/2006/relationships/image" Target="../media/image9.png"/><Relationship Id="rId5" Type="http://schemas.openxmlformats.org/officeDocument/2006/relationships/hyperlink" Target="https://pins.rstudio.com/articles/boards-github.html" TargetMode="External"/><Relationship Id="rId6" Type="http://schemas.openxmlformats.org/officeDocument/2006/relationships/hyperlink" Target="https://pins.rstudio.com/articles/boards-rsconnect.html" TargetMode="External"/><Relationship Id="rId7" Type="http://schemas.openxmlformats.org/officeDocument/2006/relationships/hyperlink" Target="https://pins.rstudio.com/articles/boards-azure.html" TargetMode="External"/><Relationship Id="rId8" Type="http://schemas.openxmlformats.org/officeDocument/2006/relationships/hyperlink" Target="https://pins.rstudio.com/articles/boards-gcloud.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en.wikipedia.org/wiki/San_Francisco,_California" TargetMode="External"/><Relationship Id="rId4" Type="http://schemas.openxmlformats.org/officeDocument/2006/relationships/hyperlink" Target="https://en.wikipedia.org/wiki/Customer_relationship_management" TargetMode="External"/><Relationship Id="rId5" Type="http://schemas.openxmlformats.org/officeDocument/2006/relationships/hyperlink" Target="https://en.wikipedia.org/wiki/Salesforc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2.png"/><Relationship Id="rId7"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13.png"/><Relationship Id="rId6" Type="http://schemas.openxmlformats.org/officeDocument/2006/relationships/image" Target="../media/image16.png"/><Relationship Id="rId7" Type="http://schemas.openxmlformats.org/officeDocument/2006/relationships/image" Target="../media/image17.png"/><Relationship Id="rId8"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broadcom.com/solutions/bizop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hyperlink" Target="https://pins.rstudio.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hyperlink" Target="https://github.com/sol-eng/bike_predict" TargetMode="External"/><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7.png"/><Relationship Id="rId5" Type="http://schemas.openxmlformats.org/officeDocument/2006/relationships/image" Target="../media/image10.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698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Practical Pins:</a:t>
            </a:r>
            <a:endParaRPr/>
          </a:p>
        </p:txBody>
      </p:sp>
      <p:sp>
        <p:nvSpPr>
          <p:cNvPr id="55" name="Google Shape;55;p13"/>
          <p:cNvSpPr txBox="1"/>
          <p:nvPr>
            <p:ph idx="1" type="subTitle"/>
          </p:nvPr>
        </p:nvSpPr>
        <p:spPr>
          <a:xfrm>
            <a:off x="159375" y="1657350"/>
            <a:ext cx="8520600" cy="7926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2500"/>
              <a:t>Bizops with Salesforce data</a:t>
            </a:r>
            <a:endParaRPr sz="2500"/>
          </a:p>
          <a:p>
            <a:pPr indent="0" lvl="0" marL="0" rtl="0" algn="ctr">
              <a:lnSpc>
                <a:spcPct val="90000"/>
              </a:lnSpc>
              <a:spcBef>
                <a:spcPts val="0"/>
              </a:spcBef>
              <a:spcAft>
                <a:spcPts val="0"/>
              </a:spcAft>
              <a:buNone/>
            </a:pPr>
            <a:r>
              <a:t/>
            </a:r>
            <a:endParaRPr sz="2500"/>
          </a:p>
          <a:p>
            <a:pPr indent="0" lvl="0" marL="0" rtl="0" algn="l">
              <a:lnSpc>
                <a:spcPct val="90000"/>
              </a:lnSpc>
              <a:spcBef>
                <a:spcPts val="0"/>
              </a:spcBef>
              <a:spcAft>
                <a:spcPts val="0"/>
              </a:spcAft>
              <a:buNone/>
            </a:pPr>
            <a:r>
              <a:rPr lang="en" sz="2500"/>
              <a:t>Dave Hurst</a:t>
            </a:r>
            <a:endParaRPr sz="2500"/>
          </a:p>
          <a:p>
            <a:pPr indent="0" lvl="0" marL="0" rtl="0" algn="l">
              <a:lnSpc>
                <a:spcPct val="90000"/>
              </a:lnSpc>
              <a:spcBef>
                <a:spcPts val="0"/>
              </a:spcBef>
              <a:spcAft>
                <a:spcPts val="0"/>
              </a:spcAft>
              <a:buNone/>
            </a:pPr>
            <a:r>
              <a:rPr lang="en" sz="2500"/>
              <a:t>Director of Business Development</a:t>
            </a:r>
            <a:endParaRPr sz="2500"/>
          </a:p>
          <a:p>
            <a:pPr indent="0" lvl="0" marL="0" rtl="0" algn="l">
              <a:lnSpc>
                <a:spcPct val="90000"/>
              </a:lnSpc>
              <a:spcBef>
                <a:spcPts val="0"/>
              </a:spcBef>
              <a:spcAft>
                <a:spcPts val="0"/>
              </a:spcAft>
              <a:buNone/>
            </a:pPr>
            <a:r>
              <a:rPr lang="en" sz="2500"/>
              <a:t>RStudio, PBC</a:t>
            </a:r>
            <a:endParaRPr sz="2500"/>
          </a:p>
        </p:txBody>
      </p:sp>
      <p:pic>
        <p:nvPicPr>
          <p:cNvPr id="56" name="Google Shape;56;p13"/>
          <p:cNvPicPr preferRelativeResize="0"/>
          <p:nvPr/>
        </p:nvPicPr>
        <p:blipFill>
          <a:blip r:embed="rId3">
            <a:alphaModFix/>
          </a:blip>
          <a:stretch>
            <a:fillRect/>
          </a:stretch>
        </p:blipFill>
        <p:spPr>
          <a:xfrm>
            <a:off x="3609975" y="3952875"/>
            <a:ext cx="5534025" cy="1190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2"/>
          <p:cNvPicPr preferRelativeResize="0"/>
          <p:nvPr/>
        </p:nvPicPr>
        <p:blipFill>
          <a:blip r:embed="rId3">
            <a:alphaModFix/>
          </a:blip>
          <a:stretch>
            <a:fillRect/>
          </a:stretch>
        </p:blipFill>
        <p:spPr>
          <a:xfrm>
            <a:off x="7779775" y="3853330"/>
            <a:ext cx="1012725" cy="1173000"/>
          </a:xfrm>
          <a:prstGeom prst="rect">
            <a:avLst/>
          </a:prstGeom>
          <a:noFill/>
          <a:ln>
            <a:noFill/>
          </a:ln>
        </p:spPr>
      </p:pic>
      <p:sp>
        <p:nvSpPr>
          <p:cNvPr id="119" name="Google Shape;119;p22"/>
          <p:cNvSpPr txBox="1"/>
          <p:nvPr/>
        </p:nvSpPr>
        <p:spPr>
          <a:xfrm>
            <a:off x="574200" y="762350"/>
            <a:ext cx="6748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333333"/>
                </a:solidFill>
                <a:highlight>
                  <a:srgbClr val="FFFFFF"/>
                </a:highlight>
              </a:rPr>
              <a:t>..., you can share resources with other users by publishing to </a:t>
            </a:r>
            <a:r>
              <a:rPr lang="en" sz="2400">
                <a:solidFill>
                  <a:srgbClr val="337AB7"/>
                </a:solidFill>
                <a:highlight>
                  <a:srgbClr val="FFFFFF"/>
                </a:highlight>
                <a:uFill>
                  <a:noFill/>
                </a:uFill>
                <a:hlinkClick r:id="rId4">
                  <a:extLst>
                    <a:ext uri="{A12FA001-AC4F-418D-AE19-62706E023703}">
                      <ahyp:hlinkClr val="tx"/>
                    </a:ext>
                  </a:extLst>
                </a:hlinkClick>
              </a:rPr>
              <a:t>Kaggle</a:t>
            </a:r>
            <a:r>
              <a:rPr lang="en" sz="2400">
                <a:solidFill>
                  <a:srgbClr val="333333"/>
                </a:solidFill>
                <a:highlight>
                  <a:srgbClr val="FFFFFF"/>
                </a:highlight>
              </a:rPr>
              <a:t>, </a:t>
            </a:r>
            <a:r>
              <a:rPr lang="en" sz="2400">
                <a:solidFill>
                  <a:srgbClr val="337AB7"/>
                </a:solidFill>
                <a:highlight>
                  <a:srgbClr val="FFFFFF"/>
                </a:highlight>
                <a:uFill>
                  <a:noFill/>
                </a:uFill>
                <a:hlinkClick r:id="rId5">
                  <a:extLst>
                    <a:ext uri="{A12FA001-AC4F-418D-AE19-62706E023703}">
                      <ahyp:hlinkClr val="tx"/>
                    </a:ext>
                  </a:extLst>
                </a:hlinkClick>
              </a:rPr>
              <a:t>GitHub</a:t>
            </a:r>
            <a:r>
              <a:rPr lang="en" sz="2400">
                <a:solidFill>
                  <a:srgbClr val="333333"/>
                </a:solidFill>
                <a:highlight>
                  <a:srgbClr val="FFFFFF"/>
                </a:highlight>
              </a:rPr>
              <a:t>, </a:t>
            </a:r>
            <a:r>
              <a:rPr lang="en" sz="2400">
                <a:solidFill>
                  <a:srgbClr val="337AB7"/>
                </a:solidFill>
                <a:highlight>
                  <a:srgbClr val="FFFFFF"/>
                </a:highlight>
                <a:uFill>
                  <a:noFill/>
                </a:uFill>
                <a:hlinkClick r:id="rId6">
                  <a:extLst>
                    <a:ext uri="{A12FA001-AC4F-418D-AE19-62706E023703}">
                      <ahyp:hlinkClr val="tx"/>
                    </a:ext>
                  </a:extLst>
                </a:hlinkClick>
              </a:rPr>
              <a:t>RStudio Connect</a:t>
            </a:r>
            <a:r>
              <a:rPr lang="en" sz="2400">
                <a:solidFill>
                  <a:srgbClr val="333333"/>
                </a:solidFill>
                <a:highlight>
                  <a:srgbClr val="FFFFFF"/>
                </a:highlight>
              </a:rPr>
              <a:t>, </a:t>
            </a:r>
            <a:r>
              <a:rPr lang="en" sz="2400">
                <a:solidFill>
                  <a:srgbClr val="337AB7"/>
                </a:solidFill>
                <a:highlight>
                  <a:srgbClr val="FFFFFF"/>
                </a:highlight>
                <a:uFill>
                  <a:noFill/>
                </a:uFill>
                <a:hlinkClick r:id="rId7">
                  <a:extLst>
                    <a:ext uri="{A12FA001-AC4F-418D-AE19-62706E023703}">
                      <ahyp:hlinkClr val="tx"/>
                    </a:ext>
                  </a:extLst>
                </a:hlinkClick>
              </a:rPr>
              <a:t>Azure</a:t>
            </a:r>
            <a:r>
              <a:rPr lang="en" sz="2400">
                <a:solidFill>
                  <a:srgbClr val="333333"/>
                </a:solidFill>
                <a:highlight>
                  <a:srgbClr val="FFFFFF"/>
                </a:highlight>
              </a:rPr>
              <a:t>, </a:t>
            </a:r>
            <a:r>
              <a:rPr lang="en" sz="2400">
                <a:solidFill>
                  <a:srgbClr val="337AB7"/>
                </a:solidFill>
                <a:highlight>
                  <a:srgbClr val="FFFFFF"/>
                </a:highlight>
                <a:uFill>
                  <a:noFill/>
                </a:uFill>
                <a:hlinkClick r:id="rId8">
                  <a:extLst>
                    <a:ext uri="{A12FA001-AC4F-418D-AE19-62706E023703}">
                      <ahyp:hlinkClr val="tx"/>
                    </a:ext>
                  </a:extLst>
                </a:hlinkClick>
              </a:rPr>
              <a:t>Google Cloud</a:t>
            </a:r>
            <a:r>
              <a:rPr lang="en" sz="2400">
                <a:solidFill>
                  <a:srgbClr val="333333"/>
                </a:solidFill>
                <a:highlight>
                  <a:srgbClr val="FFFFFF"/>
                </a:highlight>
              </a:rPr>
              <a:t>, </a:t>
            </a:r>
            <a:r>
              <a:rPr lang="en" sz="2400">
                <a:solidFill>
                  <a:srgbClr val="337AB7"/>
                </a:solidFill>
                <a:highlight>
                  <a:srgbClr val="FFFFFF"/>
                </a:highlight>
                <a:uFill>
                  <a:noFill/>
                </a:uFill>
                <a:hlinkClick r:id="rId9">
                  <a:extLst>
                    <a:ext uri="{A12FA001-AC4F-418D-AE19-62706E023703}">
                      <ahyp:hlinkClr val="tx"/>
                    </a:ext>
                  </a:extLst>
                </a:hlinkClick>
              </a:rPr>
              <a:t>S3</a:t>
            </a:r>
            <a:r>
              <a:rPr lang="en" sz="2400">
                <a:solidFill>
                  <a:srgbClr val="333333"/>
                </a:solidFill>
                <a:highlight>
                  <a:srgbClr val="FFFFFF"/>
                </a:highlight>
              </a:rPr>
              <a:t>, </a:t>
            </a:r>
            <a:r>
              <a:rPr lang="en" sz="2400">
                <a:solidFill>
                  <a:srgbClr val="337AB7"/>
                </a:solidFill>
                <a:highlight>
                  <a:srgbClr val="FFFFFF"/>
                </a:highlight>
                <a:uFill>
                  <a:noFill/>
                </a:uFill>
                <a:hlinkClick r:id="rId10">
                  <a:extLst>
                    <a:ext uri="{A12FA001-AC4F-418D-AE19-62706E023703}">
                      <ahyp:hlinkClr val="tx"/>
                    </a:ext>
                  </a:extLst>
                </a:hlinkClick>
              </a:rPr>
              <a:t>DigitalOcean</a:t>
            </a:r>
            <a:r>
              <a:rPr lang="en" sz="1800">
                <a:solidFill>
                  <a:srgbClr val="333333"/>
                </a:solidFill>
                <a:highlight>
                  <a:srgbClr val="FFFFFF"/>
                </a:highlight>
              </a:rPr>
              <a:t> or integrate them into your </a:t>
            </a:r>
            <a:r>
              <a:rPr lang="en" sz="1800">
                <a:solidFill>
                  <a:srgbClr val="337AB7"/>
                </a:solidFill>
                <a:highlight>
                  <a:srgbClr val="FFFFFF"/>
                </a:highlight>
                <a:uFill>
                  <a:noFill/>
                </a:uFill>
                <a:hlinkClick r:id="rId11">
                  <a:extLst>
                    <a:ext uri="{A12FA001-AC4F-418D-AE19-62706E023703}">
                      <ahyp:hlinkClr val="tx"/>
                    </a:ext>
                  </a:extLst>
                </a:hlinkClick>
              </a:rPr>
              <a:t>website</a:t>
            </a:r>
            <a:r>
              <a:rPr lang="en" sz="1800">
                <a:solidFill>
                  <a:srgbClr val="333333"/>
                </a:solidFill>
                <a:highlight>
                  <a:srgbClr val="FFFFFF"/>
                </a:highlight>
              </a:rPr>
              <a:t> as well.</a:t>
            </a:r>
            <a:endParaRPr sz="1800"/>
          </a:p>
        </p:txBody>
      </p:sp>
      <p:sp>
        <p:nvSpPr>
          <p:cNvPr id="120" name="Google Shape;120;p22"/>
          <p:cNvSpPr txBox="1"/>
          <p:nvPr/>
        </p:nvSpPr>
        <p:spPr>
          <a:xfrm>
            <a:off x="574200" y="281950"/>
            <a:ext cx="282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12"/>
              </a:rPr>
              <a:t>https://pins.rstudio.com/</a:t>
            </a:r>
            <a:endParaRPr/>
          </a:p>
        </p:txBody>
      </p:sp>
      <p:sp>
        <p:nvSpPr>
          <p:cNvPr id="121" name="Google Shape;121;p22"/>
          <p:cNvSpPr txBox="1"/>
          <p:nvPr/>
        </p:nvSpPr>
        <p:spPr>
          <a:xfrm>
            <a:off x="644500" y="2371650"/>
            <a:ext cx="766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13"/>
              </a:rPr>
              <a:t>https://github.com/rstudio/cs_protips/blob/master/pins_in_rsc/protip_pins/protip_pins.pdf</a:t>
            </a:r>
            <a:endParaRPr/>
          </a:p>
        </p:txBody>
      </p:sp>
      <p:pic>
        <p:nvPicPr>
          <p:cNvPr id="122" name="Google Shape;122;p22"/>
          <p:cNvPicPr preferRelativeResize="0"/>
          <p:nvPr/>
        </p:nvPicPr>
        <p:blipFill>
          <a:blip r:embed="rId14">
            <a:alphaModFix/>
          </a:blip>
          <a:stretch>
            <a:fillRect/>
          </a:stretch>
        </p:blipFill>
        <p:spPr>
          <a:xfrm>
            <a:off x="743275" y="2771850"/>
            <a:ext cx="6579420" cy="1684375"/>
          </a:xfrm>
          <a:prstGeom prst="rect">
            <a:avLst/>
          </a:prstGeom>
          <a:noFill/>
          <a:ln>
            <a:noFill/>
          </a:ln>
        </p:spPr>
      </p:pic>
      <p:sp>
        <p:nvSpPr>
          <p:cNvPr id="123" name="Google Shape;123;p22"/>
          <p:cNvSpPr txBox="1"/>
          <p:nvPr/>
        </p:nvSpPr>
        <p:spPr>
          <a:xfrm>
            <a:off x="743275" y="4461350"/>
            <a:ext cx="6748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Example: Bike share model - </a:t>
            </a:r>
            <a:r>
              <a:rPr lang="en" u="sng">
                <a:solidFill>
                  <a:schemeClr val="hlink"/>
                </a:solidFill>
                <a:hlinkClick r:id="rId15"/>
              </a:rPr>
              <a:t>https://colorado.rstudio.com/rsc/connect/#/apps/3826/access</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par>
                                <p:cTn fill="hold" nodeType="with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idx="1" type="body"/>
          </p:nvPr>
        </p:nvSpPr>
        <p:spPr>
          <a:xfrm>
            <a:off x="3965900" y="1641050"/>
            <a:ext cx="1101300" cy="1464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sz="9600"/>
              <a:t>+</a:t>
            </a:r>
            <a:endParaRPr sz="9600"/>
          </a:p>
        </p:txBody>
      </p:sp>
      <p:pic>
        <p:nvPicPr>
          <p:cNvPr id="129" name="Google Shape;129;p23"/>
          <p:cNvPicPr preferRelativeResize="0"/>
          <p:nvPr/>
        </p:nvPicPr>
        <p:blipFill>
          <a:blip r:embed="rId3">
            <a:alphaModFix/>
          </a:blip>
          <a:stretch>
            <a:fillRect/>
          </a:stretch>
        </p:blipFill>
        <p:spPr>
          <a:xfrm>
            <a:off x="4572000" y="1269788"/>
            <a:ext cx="3923779" cy="2207126"/>
          </a:xfrm>
          <a:prstGeom prst="rect">
            <a:avLst/>
          </a:prstGeom>
          <a:noFill/>
          <a:ln>
            <a:noFill/>
          </a:ln>
        </p:spPr>
      </p:pic>
      <p:pic>
        <p:nvPicPr>
          <p:cNvPr id="130" name="Google Shape;130;p23"/>
          <p:cNvPicPr preferRelativeResize="0"/>
          <p:nvPr/>
        </p:nvPicPr>
        <p:blipFill>
          <a:blip r:embed="rId4">
            <a:alphaModFix/>
          </a:blip>
          <a:stretch>
            <a:fillRect/>
          </a:stretch>
        </p:blipFill>
        <p:spPr>
          <a:xfrm>
            <a:off x="1350100" y="1268210"/>
            <a:ext cx="2078200" cy="2407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Salesforce</a:t>
            </a:r>
            <a:endParaRPr/>
          </a:p>
        </p:txBody>
      </p:sp>
      <p:sp>
        <p:nvSpPr>
          <p:cNvPr id="140" name="Google Shape;140;p25"/>
          <p:cNvSpPr txBox="1"/>
          <p:nvPr>
            <p:ph idx="1" type="body"/>
          </p:nvPr>
        </p:nvSpPr>
        <p:spPr>
          <a:xfrm>
            <a:off x="385325" y="12828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solidFill>
                  <a:srgbClr val="202122"/>
                </a:solidFill>
                <a:highlight>
                  <a:srgbClr val="FFFFFF"/>
                </a:highlight>
              </a:rPr>
              <a:t>Salesforce.com, Inc.</a:t>
            </a:r>
            <a:r>
              <a:rPr lang="en" sz="1500">
                <a:solidFill>
                  <a:srgbClr val="202122"/>
                </a:solidFill>
                <a:highlight>
                  <a:srgbClr val="FFFFFF"/>
                </a:highlight>
              </a:rPr>
              <a:t> is an American cloud-based software company headquartered in </a:t>
            </a:r>
            <a:r>
              <a:rPr lang="en" sz="1500">
                <a:solidFill>
                  <a:srgbClr val="0645AD"/>
                </a:solidFill>
                <a:highlight>
                  <a:srgbClr val="FFFFFF"/>
                </a:highlight>
                <a:uFill>
                  <a:noFill/>
                </a:uFill>
                <a:hlinkClick r:id="rId3">
                  <a:extLst>
                    <a:ext uri="{A12FA001-AC4F-418D-AE19-62706E023703}">
                      <ahyp:hlinkClr val="tx"/>
                    </a:ext>
                  </a:extLst>
                </a:hlinkClick>
              </a:rPr>
              <a:t>San Francisco, California</a:t>
            </a:r>
            <a:r>
              <a:rPr lang="en" sz="1500">
                <a:solidFill>
                  <a:srgbClr val="202122"/>
                </a:solidFill>
                <a:highlight>
                  <a:srgbClr val="FFFFFF"/>
                </a:highlight>
              </a:rPr>
              <a:t>. It provides </a:t>
            </a:r>
            <a:r>
              <a:rPr lang="en" sz="1500">
                <a:solidFill>
                  <a:srgbClr val="0645AD"/>
                </a:solidFill>
                <a:highlight>
                  <a:srgbClr val="FFFFFF"/>
                </a:highlight>
                <a:uFill>
                  <a:noFill/>
                </a:uFill>
                <a:hlinkClick r:id="rId4">
                  <a:extLst>
                    <a:ext uri="{A12FA001-AC4F-418D-AE19-62706E023703}">
                      <ahyp:hlinkClr val="tx"/>
                    </a:ext>
                  </a:extLst>
                </a:hlinkClick>
              </a:rPr>
              <a:t>customer relationship management</a:t>
            </a:r>
            <a:r>
              <a:rPr lang="en" sz="1500">
                <a:solidFill>
                  <a:srgbClr val="202122"/>
                </a:solidFill>
                <a:highlight>
                  <a:srgbClr val="FFFFFF"/>
                </a:highlight>
              </a:rPr>
              <a:t> (CRM) service and also provides a complementary suite of enterprise applications focused on customer service, marketing automation, analytics, and application development.</a:t>
            </a:r>
            <a:endParaRPr sz="1500">
              <a:solidFill>
                <a:srgbClr val="1D1C1D"/>
              </a:solidFill>
              <a:highlight>
                <a:srgbClr val="F8F8F8"/>
              </a:highlight>
            </a:endParaRPr>
          </a:p>
          <a:p>
            <a:pPr indent="0" lvl="0" marL="0" rtl="0" algn="l">
              <a:spcBef>
                <a:spcPts val="1200"/>
              </a:spcBef>
              <a:spcAft>
                <a:spcPts val="1200"/>
              </a:spcAft>
              <a:buNone/>
            </a:pPr>
            <a:r>
              <a:rPr lang="en" sz="1150" u="sng">
                <a:solidFill>
                  <a:schemeClr val="hlink"/>
                </a:solidFill>
                <a:highlight>
                  <a:srgbClr val="F8F8F8"/>
                </a:highlight>
                <a:hlinkClick r:id="rId5"/>
              </a:rPr>
              <a:t>https://en.wikipedia.org/wiki/Salesforce</a:t>
            </a:r>
            <a:endParaRPr sz="1500">
              <a:solidFill>
                <a:srgbClr val="1D1C1D"/>
              </a:solidFill>
              <a:highlight>
                <a:srgbClr val="F8F8F8"/>
              </a:highlight>
            </a:endParaRPr>
          </a:p>
        </p:txBody>
      </p:sp>
      <p:sp>
        <p:nvSpPr>
          <p:cNvPr id="141" name="Google Shape;141;p25"/>
          <p:cNvSpPr/>
          <p:nvPr/>
        </p:nvSpPr>
        <p:spPr>
          <a:xfrm>
            <a:off x="1945125" y="2941600"/>
            <a:ext cx="1851000" cy="12771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Data</a:t>
            </a:r>
            <a:endParaRPr sz="2400">
              <a:solidFill>
                <a:srgbClr val="FFFFFF"/>
              </a:solidFill>
            </a:endParaRPr>
          </a:p>
        </p:txBody>
      </p:sp>
      <p:sp>
        <p:nvSpPr>
          <p:cNvPr id="142" name="Google Shape;142;p25"/>
          <p:cNvSpPr/>
          <p:nvPr/>
        </p:nvSpPr>
        <p:spPr>
          <a:xfrm>
            <a:off x="5284200" y="2941600"/>
            <a:ext cx="1851000" cy="12771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Processes</a:t>
            </a:r>
            <a:endParaRPr sz="2400">
              <a:solidFill>
                <a:srgbClr val="FFFFFF"/>
              </a:solidFill>
            </a:endParaRPr>
          </a:p>
        </p:txBody>
      </p:sp>
      <p:sp>
        <p:nvSpPr>
          <p:cNvPr id="143" name="Google Shape;143;p25"/>
          <p:cNvSpPr txBox="1"/>
          <p:nvPr/>
        </p:nvSpPr>
        <p:spPr>
          <a:xfrm>
            <a:off x="1605250" y="2508075"/>
            <a:ext cx="6748500" cy="78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44" name="Google Shape;144;p25"/>
          <p:cNvSpPr/>
          <p:nvPr/>
        </p:nvSpPr>
        <p:spPr>
          <a:xfrm>
            <a:off x="3339275" y="2794375"/>
            <a:ext cx="2612700" cy="393300"/>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5"/>
          <p:cNvSpPr/>
          <p:nvPr/>
        </p:nvSpPr>
        <p:spPr>
          <a:xfrm rot="10799211">
            <a:off x="3339282" y="4025156"/>
            <a:ext cx="2612700" cy="393300"/>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Salesforce Data Model (oversimplified)</a:t>
            </a:r>
            <a:endParaRPr/>
          </a:p>
        </p:txBody>
      </p:sp>
      <p:sp>
        <p:nvSpPr>
          <p:cNvPr id="151" name="Google Shape;151;p26"/>
          <p:cNvSpPr/>
          <p:nvPr/>
        </p:nvSpPr>
        <p:spPr>
          <a:xfrm>
            <a:off x="703200" y="1137250"/>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Accounts</a:t>
            </a:r>
            <a:endParaRPr sz="1800">
              <a:solidFill>
                <a:srgbClr val="FFFFFF"/>
              </a:solidFill>
            </a:endParaRPr>
          </a:p>
        </p:txBody>
      </p:sp>
      <p:sp>
        <p:nvSpPr>
          <p:cNvPr id="152" name="Google Shape;152;p26"/>
          <p:cNvSpPr/>
          <p:nvPr/>
        </p:nvSpPr>
        <p:spPr>
          <a:xfrm>
            <a:off x="2320125" y="2202750"/>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Opportunities</a:t>
            </a:r>
            <a:endParaRPr sz="1800">
              <a:solidFill>
                <a:srgbClr val="FFFFFF"/>
              </a:solidFill>
            </a:endParaRPr>
          </a:p>
        </p:txBody>
      </p:sp>
      <p:sp>
        <p:nvSpPr>
          <p:cNvPr id="153" name="Google Shape;153;p26"/>
          <p:cNvSpPr/>
          <p:nvPr/>
        </p:nvSpPr>
        <p:spPr>
          <a:xfrm>
            <a:off x="3948800" y="3222163"/>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Quotes</a:t>
            </a:r>
            <a:endParaRPr sz="1800">
              <a:solidFill>
                <a:srgbClr val="FFFFFF"/>
              </a:solidFill>
            </a:endParaRPr>
          </a:p>
        </p:txBody>
      </p:sp>
      <p:sp>
        <p:nvSpPr>
          <p:cNvPr id="154" name="Google Shape;154;p26"/>
          <p:cNvSpPr/>
          <p:nvPr/>
        </p:nvSpPr>
        <p:spPr>
          <a:xfrm>
            <a:off x="5565750" y="4229850"/>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Line Items</a:t>
            </a:r>
            <a:endParaRPr sz="1800">
              <a:solidFill>
                <a:srgbClr val="FFFFFF"/>
              </a:solidFill>
            </a:endParaRPr>
          </a:p>
        </p:txBody>
      </p:sp>
      <p:cxnSp>
        <p:nvCxnSpPr>
          <p:cNvPr id="155" name="Google Shape;155;p26"/>
          <p:cNvCxnSpPr>
            <a:stCxn id="151" idx="2"/>
            <a:endCxn id="152" idx="1"/>
          </p:cNvCxnSpPr>
          <p:nvPr/>
        </p:nvCxnSpPr>
        <p:spPr>
          <a:xfrm flipH="1" rot="-5400000">
            <a:off x="1623150" y="1874950"/>
            <a:ext cx="696600" cy="697200"/>
          </a:xfrm>
          <a:prstGeom prst="curvedConnector2">
            <a:avLst/>
          </a:prstGeom>
          <a:noFill/>
          <a:ln cap="flat" cmpd="sng" w="9525">
            <a:solidFill>
              <a:schemeClr val="dk2"/>
            </a:solidFill>
            <a:prstDash val="solid"/>
            <a:round/>
            <a:headEnd len="med" w="med" type="none"/>
            <a:tailEnd len="med" w="med" type="triangle"/>
          </a:ln>
        </p:spPr>
      </p:cxnSp>
      <p:cxnSp>
        <p:nvCxnSpPr>
          <p:cNvPr id="156" name="Google Shape;156;p26"/>
          <p:cNvCxnSpPr>
            <a:stCxn id="153" idx="2"/>
            <a:endCxn id="154" idx="1"/>
          </p:cNvCxnSpPr>
          <p:nvPr/>
        </p:nvCxnSpPr>
        <p:spPr>
          <a:xfrm flipH="1" rot="-5400000">
            <a:off x="4897700" y="3930913"/>
            <a:ext cx="638700" cy="697200"/>
          </a:xfrm>
          <a:prstGeom prst="curvedConnector2">
            <a:avLst/>
          </a:prstGeom>
          <a:noFill/>
          <a:ln cap="flat" cmpd="sng" w="9525">
            <a:solidFill>
              <a:schemeClr val="dk2"/>
            </a:solidFill>
            <a:prstDash val="solid"/>
            <a:round/>
            <a:headEnd len="med" w="med" type="none"/>
            <a:tailEnd len="med" w="med" type="triangle"/>
          </a:ln>
        </p:spPr>
      </p:cxnSp>
      <p:cxnSp>
        <p:nvCxnSpPr>
          <p:cNvPr id="157" name="Google Shape;157;p26"/>
          <p:cNvCxnSpPr>
            <a:stCxn id="152" idx="2"/>
            <a:endCxn id="153" idx="1"/>
          </p:cNvCxnSpPr>
          <p:nvPr/>
        </p:nvCxnSpPr>
        <p:spPr>
          <a:xfrm flipH="1" rot="-5400000">
            <a:off x="3269025" y="2911500"/>
            <a:ext cx="650400" cy="708900"/>
          </a:xfrm>
          <a:prstGeom prst="curvedConnector2">
            <a:avLst/>
          </a:prstGeom>
          <a:noFill/>
          <a:ln cap="flat" cmpd="sng" w="9525">
            <a:solidFill>
              <a:schemeClr val="dk2"/>
            </a:solidFill>
            <a:prstDash val="solid"/>
            <a:round/>
            <a:headEnd len="med" w="med" type="none"/>
            <a:tailEnd len="med" w="med" type="triangle"/>
          </a:ln>
        </p:spPr>
      </p:cxnSp>
      <p:sp>
        <p:nvSpPr>
          <p:cNvPr id="158" name="Google Shape;158;p26"/>
          <p:cNvSpPr/>
          <p:nvPr/>
        </p:nvSpPr>
        <p:spPr>
          <a:xfrm>
            <a:off x="6913250" y="2202750"/>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Product SKUs</a:t>
            </a:r>
            <a:endParaRPr sz="1800">
              <a:solidFill>
                <a:srgbClr val="FFFFFF"/>
              </a:solidFill>
            </a:endParaRPr>
          </a:p>
        </p:txBody>
      </p:sp>
      <p:cxnSp>
        <p:nvCxnSpPr>
          <p:cNvPr id="159" name="Google Shape;159;p26"/>
          <p:cNvCxnSpPr>
            <a:stCxn id="158" idx="2"/>
            <a:endCxn id="154" idx="0"/>
          </p:cNvCxnSpPr>
          <p:nvPr/>
        </p:nvCxnSpPr>
        <p:spPr>
          <a:xfrm rot="5400000">
            <a:off x="6514550" y="2911500"/>
            <a:ext cx="1289100" cy="1347600"/>
          </a:xfrm>
          <a:prstGeom prst="curvedConnector3">
            <a:avLst>
              <a:gd fmla="val 50000" name="adj1"/>
            </a:avLst>
          </a:prstGeom>
          <a:noFill/>
          <a:ln cap="flat" cmpd="sng" w="9525">
            <a:solidFill>
              <a:schemeClr val="dk2"/>
            </a:solidFill>
            <a:prstDash val="solid"/>
            <a:round/>
            <a:headEnd len="med" w="med" type="none"/>
            <a:tailEnd len="med" w="med" type="triangle"/>
          </a:ln>
        </p:spPr>
      </p:cxnSp>
      <p:sp>
        <p:nvSpPr>
          <p:cNvPr id="160" name="Google Shape;160;p26"/>
          <p:cNvSpPr/>
          <p:nvPr/>
        </p:nvSpPr>
        <p:spPr>
          <a:xfrm>
            <a:off x="703200" y="3216288"/>
            <a:ext cx="1839300" cy="738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Partners</a:t>
            </a:r>
            <a:endParaRPr sz="1800">
              <a:solidFill>
                <a:srgbClr val="FFFFFF"/>
              </a:solidFill>
            </a:endParaRPr>
          </a:p>
        </p:txBody>
      </p:sp>
      <p:cxnSp>
        <p:nvCxnSpPr>
          <p:cNvPr id="161" name="Google Shape;161;p26"/>
          <p:cNvCxnSpPr>
            <a:stCxn id="160" idx="3"/>
            <a:endCxn id="152" idx="2"/>
          </p:cNvCxnSpPr>
          <p:nvPr/>
        </p:nvCxnSpPr>
        <p:spPr>
          <a:xfrm flipH="1" rot="10800000">
            <a:off x="2542500" y="2940888"/>
            <a:ext cx="697200" cy="644400"/>
          </a:xfrm>
          <a:prstGeom prst="curvedConnector2">
            <a:avLst/>
          </a:prstGeom>
          <a:noFill/>
          <a:ln cap="flat" cmpd="sng" w="9525">
            <a:solidFill>
              <a:schemeClr val="dk2"/>
            </a:solidFill>
            <a:prstDash val="lgDash"/>
            <a:round/>
            <a:headEnd len="med" w="med" type="none"/>
            <a:tailEnd len="med" w="med" type="triangle"/>
          </a:ln>
        </p:spPr>
      </p:cxnSp>
      <p:cxnSp>
        <p:nvCxnSpPr>
          <p:cNvPr id="162" name="Google Shape;162;p26"/>
          <p:cNvCxnSpPr>
            <a:stCxn id="151" idx="2"/>
            <a:endCxn id="160" idx="0"/>
          </p:cNvCxnSpPr>
          <p:nvPr/>
        </p:nvCxnSpPr>
        <p:spPr>
          <a:xfrm flipH="1" rot="-5400000">
            <a:off x="952650" y="2545450"/>
            <a:ext cx="1341000" cy="600"/>
          </a:xfrm>
          <a:prstGeom prst="curvedConnector3">
            <a:avLst>
              <a:gd fmla="val 50001" name="adj1"/>
            </a:avLst>
          </a:prstGeom>
          <a:noFill/>
          <a:ln cap="flat" cmpd="sng" w="9525">
            <a:solidFill>
              <a:schemeClr val="dk2"/>
            </a:solidFill>
            <a:prstDash val="lgDash"/>
            <a:round/>
            <a:headEnd len="med" w="med" type="none"/>
            <a:tailEnd len="med" w="med" type="triangle"/>
          </a:ln>
        </p:spPr>
      </p:cxnSp>
      <p:sp>
        <p:nvSpPr>
          <p:cNvPr id="163" name="Google Shape;163;p26"/>
          <p:cNvSpPr txBox="1"/>
          <p:nvPr/>
        </p:nvSpPr>
        <p:spPr>
          <a:xfrm>
            <a:off x="4028900" y="2013495"/>
            <a:ext cx="2376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License Keys</a:t>
            </a:r>
            <a:endParaRPr/>
          </a:p>
          <a:p>
            <a:pPr indent="-317500" lvl="0" marL="457200" rtl="0" algn="l">
              <a:spcBef>
                <a:spcPts val="0"/>
              </a:spcBef>
              <a:spcAft>
                <a:spcPts val="0"/>
              </a:spcAft>
              <a:buSzPts val="1400"/>
              <a:buChar char="●"/>
            </a:pPr>
            <a:r>
              <a:rPr lang="en"/>
              <a:t>License Terms</a:t>
            </a:r>
            <a:endParaRPr/>
          </a:p>
          <a:p>
            <a:pPr indent="-317500" lvl="0" marL="457200" rtl="0" algn="l">
              <a:spcBef>
                <a:spcPts val="0"/>
              </a:spcBef>
              <a:spcAft>
                <a:spcPts val="0"/>
              </a:spcAft>
              <a:buSzPts val="1400"/>
              <a:buChar char="●"/>
            </a:pPr>
            <a:r>
              <a:rPr lang="en"/>
              <a:t>Owner</a:t>
            </a:r>
            <a:endParaRPr/>
          </a:p>
          <a:p>
            <a:pPr indent="-317500" lvl="0" marL="457200" rtl="0" algn="l">
              <a:spcBef>
                <a:spcPts val="0"/>
              </a:spcBef>
              <a:spcAft>
                <a:spcPts val="0"/>
              </a:spcAft>
              <a:buSzPts val="1400"/>
              <a:buChar char="●"/>
            </a:pPr>
            <a:r>
              <a:rPr lang="en"/>
              <a:t>...</a:t>
            </a:r>
            <a:endParaRPr/>
          </a:p>
        </p:txBody>
      </p:sp>
      <p:sp>
        <p:nvSpPr>
          <p:cNvPr id="164" name="Google Shape;164;p26"/>
          <p:cNvSpPr txBox="1"/>
          <p:nvPr/>
        </p:nvSpPr>
        <p:spPr>
          <a:xfrm>
            <a:off x="2492150" y="1099958"/>
            <a:ext cx="2376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Billing Country</a:t>
            </a:r>
            <a:endParaRPr/>
          </a:p>
          <a:p>
            <a:pPr indent="-317500" lvl="0" marL="457200" rtl="0" algn="l">
              <a:spcBef>
                <a:spcPts val="0"/>
              </a:spcBef>
              <a:spcAft>
                <a:spcPts val="0"/>
              </a:spcAft>
              <a:buSzPts val="1400"/>
              <a:buChar char="●"/>
            </a:pPr>
            <a:r>
              <a:rPr lang="en"/>
              <a:t>Owner</a:t>
            </a:r>
            <a:endParaRPr/>
          </a:p>
          <a:p>
            <a:pPr indent="-317500" lvl="0" marL="457200" rtl="0" algn="l">
              <a:spcBef>
                <a:spcPts val="0"/>
              </a:spcBef>
              <a:spcAft>
                <a:spcPts val="0"/>
              </a:spcAft>
              <a:buSzPts val="1400"/>
              <a:buChar char="●"/>
            </a:pPr>
            <a:r>
              <a:rPr lang="en"/>
              <a:t>ACV*</a:t>
            </a:r>
            <a:endParaRPr/>
          </a:p>
          <a:p>
            <a:pPr indent="-317500" lvl="0" marL="457200" rtl="0" algn="l">
              <a:spcBef>
                <a:spcPts val="0"/>
              </a:spcBef>
              <a:spcAft>
                <a:spcPts val="0"/>
              </a:spcAft>
              <a:buSzPts val="1400"/>
              <a:buChar char="●"/>
            </a:pPr>
            <a:r>
              <a:rPr lang="en"/>
              <a:t>...</a:t>
            </a:r>
            <a:endParaRPr/>
          </a:p>
        </p:txBody>
      </p:sp>
      <p:sp>
        <p:nvSpPr>
          <p:cNvPr id="165" name="Google Shape;165;p26"/>
          <p:cNvSpPr txBox="1"/>
          <p:nvPr/>
        </p:nvSpPr>
        <p:spPr>
          <a:xfrm>
            <a:off x="2406075" y="3585445"/>
            <a:ext cx="23763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Discount</a:t>
            </a:r>
            <a:endParaRPr/>
          </a:p>
          <a:p>
            <a:pPr indent="-317500" lvl="0" marL="457200" rtl="0" algn="l">
              <a:spcBef>
                <a:spcPts val="0"/>
              </a:spcBef>
              <a:spcAft>
                <a:spcPts val="0"/>
              </a:spcAft>
              <a:buSzPts val="1400"/>
              <a:buChar char="●"/>
            </a:pPr>
            <a:r>
              <a:rPr lang="en"/>
              <a:t>Certification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7"/>
          <p:cNvPicPr preferRelativeResize="0"/>
          <p:nvPr/>
        </p:nvPicPr>
        <p:blipFill>
          <a:blip r:embed="rId3">
            <a:alphaModFix/>
          </a:blip>
          <a:stretch>
            <a:fillRect/>
          </a:stretch>
        </p:blipFill>
        <p:spPr>
          <a:xfrm>
            <a:off x="152400" y="152400"/>
            <a:ext cx="7980992"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grpSp>
        <p:nvGrpSpPr>
          <p:cNvPr id="175" name="Google Shape;175;p28"/>
          <p:cNvGrpSpPr/>
          <p:nvPr/>
        </p:nvGrpSpPr>
        <p:grpSpPr>
          <a:xfrm>
            <a:off x="3082200" y="461750"/>
            <a:ext cx="1499700" cy="1140525"/>
            <a:chOff x="1710600" y="461750"/>
            <a:chExt cx="1499700" cy="1140525"/>
          </a:xfrm>
        </p:grpSpPr>
        <p:pic>
          <p:nvPicPr>
            <p:cNvPr id="176" name="Google Shape;176;p28"/>
            <p:cNvPicPr preferRelativeResize="0"/>
            <p:nvPr/>
          </p:nvPicPr>
          <p:blipFill>
            <a:blip r:embed="rId3">
              <a:alphaModFix/>
            </a:blip>
            <a:stretch>
              <a:fillRect/>
            </a:stretch>
          </p:blipFill>
          <p:spPr>
            <a:xfrm>
              <a:off x="1956650" y="461750"/>
              <a:ext cx="656127" cy="740324"/>
            </a:xfrm>
            <a:prstGeom prst="rect">
              <a:avLst/>
            </a:prstGeom>
            <a:noFill/>
            <a:ln>
              <a:noFill/>
            </a:ln>
          </p:spPr>
        </p:pic>
        <p:sp>
          <p:nvSpPr>
            <p:cNvPr id="177" name="Google Shape;177;p28"/>
            <p:cNvSpPr txBox="1"/>
            <p:nvPr/>
          </p:nvSpPr>
          <p:spPr>
            <a:xfrm>
              <a:off x="1710600" y="1202075"/>
              <a:ext cx="149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all_li : Line items</a:t>
              </a:r>
              <a:endParaRPr/>
            </a:p>
          </p:txBody>
        </p:sp>
      </p:grpSp>
      <p:pic>
        <p:nvPicPr>
          <p:cNvPr id="178" name="Google Shape;178;p28"/>
          <p:cNvPicPr preferRelativeResize="0"/>
          <p:nvPr/>
        </p:nvPicPr>
        <p:blipFill>
          <a:blip r:embed="rId3">
            <a:alphaModFix/>
          </a:blip>
          <a:stretch>
            <a:fillRect/>
          </a:stretch>
        </p:blipFill>
        <p:spPr>
          <a:xfrm>
            <a:off x="3328250" y="1719450"/>
            <a:ext cx="656127" cy="740324"/>
          </a:xfrm>
          <a:prstGeom prst="rect">
            <a:avLst/>
          </a:prstGeom>
          <a:noFill/>
          <a:ln>
            <a:noFill/>
          </a:ln>
        </p:spPr>
      </p:pic>
      <p:sp>
        <p:nvSpPr>
          <p:cNvPr id="179" name="Google Shape;179;p28"/>
          <p:cNvSpPr txBox="1"/>
          <p:nvPr/>
        </p:nvSpPr>
        <p:spPr>
          <a:xfrm>
            <a:off x="3082200" y="2459775"/>
            <a:ext cx="149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all_opps: Won </a:t>
            </a:r>
            <a:endParaRPr/>
          </a:p>
        </p:txBody>
      </p:sp>
      <p:pic>
        <p:nvPicPr>
          <p:cNvPr id="180" name="Google Shape;180;p28"/>
          <p:cNvPicPr preferRelativeResize="0"/>
          <p:nvPr/>
        </p:nvPicPr>
        <p:blipFill>
          <a:blip r:embed="rId3">
            <a:alphaModFix/>
          </a:blip>
          <a:stretch>
            <a:fillRect/>
          </a:stretch>
        </p:blipFill>
        <p:spPr>
          <a:xfrm>
            <a:off x="3328250" y="3014850"/>
            <a:ext cx="656127" cy="740324"/>
          </a:xfrm>
          <a:prstGeom prst="rect">
            <a:avLst/>
          </a:prstGeom>
          <a:noFill/>
          <a:ln>
            <a:noFill/>
          </a:ln>
        </p:spPr>
      </p:pic>
      <p:sp>
        <p:nvSpPr>
          <p:cNvPr id="181" name="Google Shape;181;p28"/>
          <p:cNvSpPr txBox="1"/>
          <p:nvPr/>
        </p:nvSpPr>
        <p:spPr>
          <a:xfrm>
            <a:off x="3082200" y="3755175"/>
            <a:ext cx="165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fsp</a:t>
            </a:r>
            <a:r>
              <a:rPr lang="en"/>
              <a:t>_opps: Partner </a:t>
            </a:r>
            <a:endParaRPr/>
          </a:p>
        </p:txBody>
      </p:sp>
      <p:pic>
        <p:nvPicPr>
          <p:cNvPr id="182" name="Google Shape;182;p28"/>
          <p:cNvPicPr preferRelativeResize="0"/>
          <p:nvPr/>
        </p:nvPicPr>
        <p:blipFill>
          <a:blip r:embed="rId4">
            <a:alphaModFix/>
          </a:blip>
          <a:stretch>
            <a:fillRect/>
          </a:stretch>
        </p:blipFill>
        <p:spPr>
          <a:xfrm>
            <a:off x="5742000" y="3056400"/>
            <a:ext cx="2381250" cy="657225"/>
          </a:xfrm>
          <a:prstGeom prst="rect">
            <a:avLst/>
          </a:prstGeom>
          <a:noFill/>
          <a:ln>
            <a:noFill/>
          </a:ln>
        </p:spPr>
      </p:pic>
      <p:pic>
        <p:nvPicPr>
          <p:cNvPr id="183" name="Google Shape;183;p28"/>
          <p:cNvPicPr preferRelativeResize="0"/>
          <p:nvPr/>
        </p:nvPicPr>
        <p:blipFill>
          <a:blip r:embed="rId5">
            <a:alphaModFix/>
          </a:blip>
          <a:stretch>
            <a:fillRect/>
          </a:stretch>
        </p:blipFill>
        <p:spPr>
          <a:xfrm>
            <a:off x="6234000" y="2144200"/>
            <a:ext cx="1209675" cy="485775"/>
          </a:xfrm>
          <a:prstGeom prst="rect">
            <a:avLst/>
          </a:prstGeom>
          <a:noFill/>
          <a:ln>
            <a:noFill/>
          </a:ln>
        </p:spPr>
      </p:pic>
      <p:pic>
        <p:nvPicPr>
          <p:cNvPr id="184" name="Google Shape;184;p28"/>
          <p:cNvPicPr preferRelativeResize="0"/>
          <p:nvPr/>
        </p:nvPicPr>
        <p:blipFill>
          <a:blip r:embed="rId6">
            <a:alphaModFix/>
          </a:blip>
          <a:stretch>
            <a:fillRect/>
          </a:stretch>
        </p:blipFill>
        <p:spPr>
          <a:xfrm>
            <a:off x="5484150" y="1232000"/>
            <a:ext cx="1905000" cy="485775"/>
          </a:xfrm>
          <a:prstGeom prst="rect">
            <a:avLst/>
          </a:prstGeom>
          <a:noFill/>
          <a:ln>
            <a:noFill/>
          </a:ln>
        </p:spPr>
      </p:pic>
      <p:pic>
        <p:nvPicPr>
          <p:cNvPr id="185" name="Google Shape;185;p28"/>
          <p:cNvPicPr preferRelativeResize="0"/>
          <p:nvPr/>
        </p:nvPicPr>
        <p:blipFill>
          <a:blip r:embed="rId7">
            <a:alphaModFix/>
          </a:blip>
          <a:stretch>
            <a:fillRect/>
          </a:stretch>
        </p:blipFill>
        <p:spPr>
          <a:xfrm>
            <a:off x="227353" y="1907925"/>
            <a:ext cx="827350" cy="958300"/>
          </a:xfrm>
          <a:prstGeom prst="rect">
            <a:avLst/>
          </a:prstGeom>
          <a:noFill/>
          <a:ln>
            <a:noFill/>
          </a:ln>
        </p:spPr>
      </p:pic>
      <p:cxnSp>
        <p:nvCxnSpPr>
          <p:cNvPr id="186" name="Google Shape;186;p28"/>
          <p:cNvCxnSpPr>
            <a:stCxn id="185" idx="3"/>
            <a:endCxn id="177" idx="1"/>
          </p:cNvCxnSpPr>
          <p:nvPr/>
        </p:nvCxnSpPr>
        <p:spPr>
          <a:xfrm flipH="1" rot="10800000">
            <a:off x="1054704" y="1402175"/>
            <a:ext cx="2027400" cy="9849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187" name="Google Shape;187;p28"/>
          <p:cNvCxnSpPr>
            <a:stCxn id="185" idx="3"/>
            <a:endCxn id="179" idx="1"/>
          </p:cNvCxnSpPr>
          <p:nvPr/>
        </p:nvCxnSpPr>
        <p:spPr>
          <a:xfrm>
            <a:off x="1054704" y="2387075"/>
            <a:ext cx="2027400" cy="2727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188" name="Google Shape;188;p28"/>
          <p:cNvCxnSpPr>
            <a:stCxn id="185" idx="3"/>
            <a:endCxn id="181" idx="1"/>
          </p:cNvCxnSpPr>
          <p:nvPr/>
        </p:nvCxnSpPr>
        <p:spPr>
          <a:xfrm>
            <a:off x="1054704" y="2387075"/>
            <a:ext cx="2027400" cy="1568100"/>
          </a:xfrm>
          <a:prstGeom prst="curvedConnector3">
            <a:avLst>
              <a:gd fmla="val 50004" name="adj1"/>
            </a:avLst>
          </a:prstGeom>
          <a:noFill/>
          <a:ln cap="flat" cmpd="sng" w="9525">
            <a:solidFill>
              <a:schemeClr val="dk2"/>
            </a:solidFill>
            <a:prstDash val="solid"/>
            <a:round/>
            <a:headEnd len="med" w="med" type="none"/>
            <a:tailEnd len="med" w="med" type="triangle"/>
          </a:ln>
        </p:spPr>
      </p:cxnSp>
      <p:sp>
        <p:nvSpPr>
          <p:cNvPr id="189" name="Google Shape;189;p28"/>
          <p:cNvSpPr txBox="1"/>
          <p:nvPr/>
        </p:nvSpPr>
        <p:spPr>
          <a:xfrm>
            <a:off x="-45150" y="3324075"/>
            <a:ext cx="2271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integrity checks</a:t>
            </a:r>
            <a:endParaRPr/>
          </a:p>
          <a:p>
            <a:pPr indent="-317500" lvl="0" marL="457200" rtl="0" algn="l">
              <a:spcBef>
                <a:spcPts val="0"/>
              </a:spcBef>
              <a:spcAft>
                <a:spcPts val="0"/>
              </a:spcAft>
              <a:buSzPts val="1400"/>
              <a:buChar char="●"/>
            </a:pPr>
            <a:r>
              <a:rPr lang="en"/>
              <a:t>cleanups</a:t>
            </a:r>
            <a:endParaRPr/>
          </a:p>
          <a:p>
            <a:pPr indent="-317500" lvl="0" marL="457200" rtl="0" algn="l">
              <a:spcBef>
                <a:spcPts val="0"/>
              </a:spcBef>
              <a:spcAft>
                <a:spcPts val="0"/>
              </a:spcAft>
              <a:buSzPts val="1400"/>
              <a:buChar char="●"/>
            </a:pPr>
            <a:r>
              <a:rPr lang="en"/>
              <a:t>alerts</a:t>
            </a:r>
            <a:endParaRPr/>
          </a:p>
          <a:p>
            <a:pPr indent="-317500" lvl="0" marL="457200" rtl="0" algn="l">
              <a:spcBef>
                <a:spcPts val="0"/>
              </a:spcBef>
              <a:spcAft>
                <a:spcPts val="0"/>
              </a:spcAft>
              <a:buClr>
                <a:srgbClr val="0000FF"/>
              </a:buClr>
              <a:buSzPts val="1400"/>
              <a:buChar char="●"/>
            </a:pPr>
            <a:r>
              <a:rPr lang="en">
                <a:solidFill>
                  <a:srgbClr val="0000FF"/>
                </a:solidFill>
              </a:rPr>
              <a:t>one access key</a:t>
            </a:r>
            <a:endParaRPr>
              <a:solidFill>
                <a:srgbClr val="0000FF"/>
              </a:solidFill>
            </a:endParaRPr>
          </a:p>
        </p:txBody>
      </p:sp>
      <p:sp>
        <p:nvSpPr>
          <p:cNvPr id="190" name="Google Shape;190;p28"/>
          <p:cNvSpPr/>
          <p:nvPr/>
        </p:nvSpPr>
        <p:spPr>
          <a:xfrm>
            <a:off x="269575" y="363975"/>
            <a:ext cx="2167500" cy="74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Centralized</a:t>
            </a:r>
            <a:endParaRPr/>
          </a:p>
          <a:p>
            <a:pPr indent="0" lvl="0" marL="0" rtl="0" algn="l">
              <a:spcBef>
                <a:spcPts val="0"/>
              </a:spcBef>
              <a:spcAft>
                <a:spcPts val="0"/>
              </a:spcAft>
              <a:buNone/>
            </a:pPr>
            <a:r>
              <a:rPr lang="en"/>
              <a:t>Inspectable</a:t>
            </a:r>
            <a:endParaRPr/>
          </a:p>
          <a:p>
            <a:pPr indent="0" lvl="0" marL="0" rtl="0" algn="l">
              <a:spcBef>
                <a:spcPts val="0"/>
              </a:spcBef>
              <a:spcAft>
                <a:spcPts val="0"/>
              </a:spcAft>
              <a:buNone/>
            </a:pPr>
            <a:r>
              <a:rPr lang="en"/>
              <a:t>Code Managed</a:t>
            </a:r>
            <a:endParaRPr/>
          </a:p>
        </p:txBody>
      </p:sp>
      <p:sp>
        <p:nvSpPr>
          <p:cNvPr id="191" name="Google Shape;191;p28"/>
          <p:cNvSpPr/>
          <p:nvPr/>
        </p:nvSpPr>
        <p:spPr>
          <a:xfrm>
            <a:off x="5352900" y="363975"/>
            <a:ext cx="2167500" cy="74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Ad hoc</a:t>
            </a:r>
            <a:endParaRPr/>
          </a:p>
          <a:p>
            <a:pPr indent="0" lvl="0" marL="0" rtl="0" algn="l">
              <a:spcBef>
                <a:spcPts val="0"/>
              </a:spcBef>
              <a:spcAft>
                <a:spcPts val="0"/>
              </a:spcAft>
              <a:buNone/>
            </a:pPr>
            <a:r>
              <a:rPr lang="en"/>
              <a:t>Multiple Authors</a:t>
            </a:r>
            <a:endParaRPr/>
          </a:p>
          <a:p>
            <a:pPr indent="0" lvl="0" marL="0" rtl="0" algn="l">
              <a:spcBef>
                <a:spcPts val="0"/>
              </a:spcBef>
              <a:spcAft>
                <a:spcPts val="0"/>
              </a:spcAft>
              <a:buNone/>
            </a:pPr>
            <a:r>
              <a:rPr lang="en"/>
              <a:t>Varying time frames</a:t>
            </a:r>
            <a:endParaRPr/>
          </a:p>
        </p:txBody>
      </p:sp>
      <p:sp>
        <p:nvSpPr>
          <p:cNvPr id="192" name="Google Shape;192;p28"/>
          <p:cNvSpPr/>
          <p:nvPr/>
        </p:nvSpPr>
        <p:spPr>
          <a:xfrm>
            <a:off x="4669150" y="990575"/>
            <a:ext cx="656100" cy="2592600"/>
          </a:xfrm>
          <a:prstGeom prst="rightArrowCallout">
            <a:avLst>
              <a:gd fmla="val 25000" name="adj1"/>
              <a:gd fmla="val 25000" name="adj2"/>
              <a:gd fmla="val 25000" name="adj3"/>
              <a:gd fmla="val 37955"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p:nvPr/>
        </p:nvSpPr>
        <p:spPr>
          <a:xfrm>
            <a:off x="773650" y="562325"/>
            <a:ext cx="3452400" cy="3069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Dev</a:t>
            </a:r>
            <a:endParaRPr/>
          </a:p>
        </p:txBody>
      </p:sp>
      <p:pic>
        <p:nvPicPr>
          <p:cNvPr id="198" name="Google Shape;198;p29"/>
          <p:cNvPicPr preferRelativeResize="0"/>
          <p:nvPr/>
        </p:nvPicPr>
        <p:blipFill>
          <a:blip r:embed="rId3">
            <a:alphaModFix/>
          </a:blip>
          <a:stretch>
            <a:fillRect/>
          </a:stretch>
        </p:blipFill>
        <p:spPr>
          <a:xfrm>
            <a:off x="3246825" y="872625"/>
            <a:ext cx="656127" cy="740324"/>
          </a:xfrm>
          <a:prstGeom prst="rect">
            <a:avLst/>
          </a:prstGeom>
          <a:noFill/>
          <a:ln>
            <a:noFill/>
          </a:ln>
        </p:spPr>
      </p:pic>
      <p:pic>
        <p:nvPicPr>
          <p:cNvPr id="199" name="Google Shape;199;p29"/>
          <p:cNvPicPr preferRelativeResize="0"/>
          <p:nvPr/>
        </p:nvPicPr>
        <p:blipFill>
          <a:blip r:embed="rId4">
            <a:alphaModFix/>
          </a:blip>
          <a:stretch>
            <a:fillRect/>
          </a:stretch>
        </p:blipFill>
        <p:spPr>
          <a:xfrm>
            <a:off x="2903078" y="2469750"/>
            <a:ext cx="827350" cy="958300"/>
          </a:xfrm>
          <a:prstGeom prst="rect">
            <a:avLst/>
          </a:prstGeom>
          <a:noFill/>
          <a:ln>
            <a:noFill/>
          </a:ln>
        </p:spPr>
      </p:pic>
      <p:cxnSp>
        <p:nvCxnSpPr>
          <p:cNvPr id="200" name="Google Shape;200;p29"/>
          <p:cNvCxnSpPr>
            <a:stCxn id="199" idx="3"/>
            <a:endCxn id="198" idx="3"/>
          </p:cNvCxnSpPr>
          <p:nvPr/>
        </p:nvCxnSpPr>
        <p:spPr>
          <a:xfrm flipH="1" rot="10800000">
            <a:off x="3730429" y="1242800"/>
            <a:ext cx="172500" cy="1706100"/>
          </a:xfrm>
          <a:prstGeom prst="curvedConnector3">
            <a:avLst>
              <a:gd fmla="val 238057" name="adj1"/>
            </a:avLst>
          </a:prstGeom>
          <a:noFill/>
          <a:ln cap="flat" cmpd="sng" w="9525">
            <a:solidFill>
              <a:schemeClr val="dk2"/>
            </a:solidFill>
            <a:prstDash val="solid"/>
            <a:round/>
            <a:headEnd len="med" w="med" type="none"/>
            <a:tailEnd len="med" w="med" type="triangle"/>
          </a:ln>
        </p:spPr>
      </p:cxnSp>
      <p:sp>
        <p:nvSpPr>
          <p:cNvPr id="201" name="Google Shape;201;p29"/>
          <p:cNvSpPr/>
          <p:nvPr/>
        </p:nvSpPr>
        <p:spPr>
          <a:xfrm>
            <a:off x="4956575" y="538775"/>
            <a:ext cx="3452400" cy="3069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Shared</a:t>
            </a:r>
            <a:endParaRPr/>
          </a:p>
        </p:txBody>
      </p:sp>
      <p:pic>
        <p:nvPicPr>
          <p:cNvPr id="202" name="Google Shape;202;p29"/>
          <p:cNvPicPr preferRelativeResize="0"/>
          <p:nvPr/>
        </p:nvPicPr>
        <p:blipFill>
          <a:blip r:embed="rId5">
            <a:alphaModFix/>
          </a:blip>
          <a:stretch>
            <a:fillRect/>
          </a:stretch>
        </p:blipFill>
        <p:spPr>
          <a:xfrm>
            <a:off x="1220725" y="2859975"/>
            <a:ext cx="1209675" cy="485775"/>
          </a:xfrm>
          <a:prstGeom prst="rect">
            <a:avLst/>
          </a:prstGeom>
          <a:noFill/>
          <a:ln>
            <a:noFill/>
          </a:ln>
        </p:spPr>
      </p:pic>
      <p:cxnSp>
        <p:nvCxnSpPr>
          <p:cNvPr id="203" name="Google Shape;203;p29"/>
          <p:cNvCxnSpPr>
            <a:stCxn id="198" idx="1"/>
            <a:endCxn id="202" idx="0"/>
          </p:cNvCxnSpPr>
          <p:nvPr/>
        </p:nvCxnSpPr>
        <p:spPr>
          <a:xfrm flipH="1">
            <a:off x="1825425" y="1242787"/>
            <a:ext cx="1421400" cy="1617300"/>
          </a:xfrm>
          <a:prstGeom prst="curvedConnector2">
            <a:avLst/>
          </a:prstGeom>
          <a:noFill/>
          <a:ln cap="flat" cmpd="sng" w="9525">
            <a:solidFill>
              <a:schemeClr val="dk2"/>
            </a:solidFill>
            <a:prstDash val="solid"/>
            <a:round/>
            <a:headEnd len="med" w="med" type="none"/>
            <a:tailEnd len="med" w="med" type="triangle"/>
          </a:ln>
        </p:spPr>
      </p:cxnSp>
      <p:pic>
        <p:nvPicPr>
          <p:cNvPr id="204" name="Google Shape;204;p29"/>
          <p:cNvPicPr preferRelativeResize="0"/>
          <p:nvPr/>
        </p:nvPicPr>
        <p:blipFill>
          <a:blip r:embed="rId6">
            <a:alphaModFix/>
          </a:blip>
          <a:stretch>
            <a:fillRect/>
          </a:stretch>
        </p:blipFill>
        <p:spPr>
          <a:xfrm>
            <a:off x="3826271" y="3891403"/>
            <a:ext cx="1394279" cy="740325"/>
          </a:xfrm>
          <a:prstGeom prst="rect">
            <a:avLst/>
          </a:prstGeom>
          <a:noFill/>
          <a:ln>
            <a:noFill/>
          </a:ln>
        </p:spPr>
      </p:pic>
      <p:cxnSp>
        <p:nvCxnSpPr>
          <p:cNvPr id="205" name="Google Shape;205;p29"/>
          <p:cNvCxnSpPr>
            <a:stCxn id="204" idx="1"/>
            <a:endCxn id="199" idx="2"/>
          </p:cNvCxnSpPr>
          <p:nvPr/>
        </p:nvCxnSpPr>
        <p:spPr>
          <a:xfrm rot="10800000">
            <a:off x="3316871" y="3428166"/>
            <a:ext cx="509400" cy="833400"/>
          </a:xfrm>
          <a:prstGeom prst="curvedConnector2">
            <a:avLst/>
          </a:prstGeom>
          <a:noFill/>
          <a:ln cap="flat" cmpd="sng" w="9525">
            <a:solidFill>
              <a:schemeClr val="dk2"/>
            </a:solidFill>
            <a:prstDash val="solid"/>
            <a:round/>
            <a:headEnd len="med" w="med" type="none"/>
            <a:tailEnd len="med" w="med" type="triangle"/>
          </a:ln>
        </p:spPr>
      </p:cxnSp>
      <p:sp>
        <p:nvSpPr>
          <p:cNvPr id="206" name="Google Shape;206;p29"/>
          <p:cNvSpPr txBox="1"/>
          <p:nvPr/>
        </p:nvSpPr>
        <p:spPr>
          <a:xfrm>
            <a:off x="521225" y="220325"/>
            <a:ext cx="4690200" cy="5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07" name="Google Shape;207;p29"/>
          <p:cNvPicPr preferRelativeResize="0"/>
          <p:nvPr/>
        </p:nvPicPr>
        <p:blipFill>
          <a:blip r:embed="rId7">
            <a:alphaModFix/>
          </a:blip>
          <a:stretch>
            <a:fillRect/>
          </a:stretch>
        </p:blipFill>
        <p:spPr>
          <a:xfrm>
            <a:off x="806703" y="220325"/>
            <a:ext cx="1786908" cy="958300"/>
          </a:xfrm>
          <a:prstGeom prst="rect">
            <a:avLst/>
          </a:prstGeom>
          <a:noFill/>
          <a:ln>
            <a:noFill/>
          </a:ln>
        </p:spPr>
      </p:pic>
      <p:pic>
        <p:nvPicPr>
          <p:cNvPr id="208" name="Google Shape;208;p29"/>
          <p:cNvPicPr preferRelativeResize="0"/>
          <p:nvPr/>
        </p:nvPicPr>
        <p:blipFill>
          <a:blip r:embed="rId8">
            <a:alphaModFix/>
          </a:blip>
          <a:stretch>
            <a:fillRect/>
          </a:stretch>
        </p:blipFill>
        <p:spPr>
          <a:xfrm>
            <a:off x="5001600" y="245070"/>
            <a:ext cx="1697850" cy="908800"/>
          </a:xfrm>
          <a:prstGeom prst="rect">
            <a:avLst/>
          </a:prstGeom>
          <a:noFill/>
          <a:ln>
            <a:noFill/>
          </a:ln>
        </p:spPr>
      </p:pic>
      <p:pic>
        <p:nvPicPr>
          <p:cNvPr id="209" name="Google Shape;209;p29"/>
          <p:cNvPicPr preferRelativeResize="0"/>
          <p:nvPr/>
        </p:nvPicPr>
        <p:blipFill>
          <a:blip r:embed="rId3">
            <a:alphaModFix/>
          </a:blip>
          <a:stretch>
            <a:fillRect/>
          </a:stretch>
        </p:blipFill>
        <p:spPr>
          <a:xfrm>
            <a:off x="7437825" y="796425"/>
            <a:ext cx="656127" cy="740324"/>
          </a:xfrm>
          <a:prstGeom prst="rect">
            <a:avLst/>
          </a:prstGeom>
          <a:noFill/>
          <a:ln>
            <a:noFill/>
          </a:ln>
        </p:spPr>
      </p:pic>
      <p:pic>
        <p:nvPicPr>
          <p:cNvPr id="210" name="Google Shape;210;p29"/>
          <p:cNvPicPr preferRelativeResize="0"/>
          <p:nvPr/>
        </p:nvPicPr>
        <p:blipFill>
          <a:blip r:embed="rId4">
            <a:alphaModFix/>
          </a:blip>
          <a:stretch>
            <a:fillRect/>
          </a:stretch>
        </p:blipFill>
        <p:spPr>
          <a:xfrm>
            <a:off x="7094078" y="2393550"/>
            <a:ext cx="827350" cy="958300"/>
          </a:xfrm>
          <a:prstGeom prst="rect">
            <a:avLst/>
          </a:prstGeom>
          <a:noFill/>
          <a:ln>
            <a:noFill/>
          </a:ln>
        </p:spPr>
      </p:pic>
      <p:cxnSp>
        <p:nvCxnSpPr>
          <p:cNvPr id="211" name="Google Shape;211;p29"/>
          <p:cNvCxnSpPr>
            <a:stCxn id="210" idx="3"/>
            <a:endCxn id="209" idx="3"/>
          </p:cNvCxnSpPr>
          <p:nvPr/>
        </p:nvCxnSpPr>
        <p:spPr>
          <a:xfrm flipH="1" rot="10800000">
            <a:off x="7921429" y="1166600"/>
            <a:ext cx="172500" cy="1706100"/>
          </a:xfrm>
          <a:prstGeom prst="curvedConnector3">
            <a:avLst>
              <a:gd fmla="val 238057" name="adj1"/>
            </a:avLst>
          </a:prstGeom>
          <a:noFill/>
          <a:ln cap="flat" cmpd="sng" w="9525">
            <a:solidFill>
              <a:schemeClr val="dk2"/>
            </a:solidFill>
            <a:prstDash val="solid"/>
            <a:round/>
            <a:headEnd len="med" w="med" type="none"/>
            <a:tailEnd len="med" w="med" type="triangle"/>
          </a:ln>
        </p:spPr>
      </p:cxnSp>
      <p:cxnSp>
        <p:nvCxnSpPr>
          <p:cNvPr id="212" name="Google Shape;212;p29"/>
          <p:cNvCxnSpPr>
            <a:stCxn id="210" idx="2"/>
            <a:endCxn id="204" idx="3"/>
          </p:cNvCxnSpPr>
          <p:nvPr/>
        </p:nvCxnSpPr>
        <p:spPr>
          <a:xfrm rot="5400000">
            <a:off x="5909354" y="2663050"/>
            <a:ext cx="909600" cy="2287200"/>
          </a:xfrm>
          <a:prstGeom prst="curvedConnector2">
            <a:avLst/>
          </a:prstGeom>
          <a:noFill/>
          <a:ln cap="flat" cmpd="sng" w="9525">
            <a:solidFill>
              <a:schemeClr val="dk2"/>
            </a:solidFill>
            <a:prstDash val="solid"/>
            <a:round/>
            <a:headEnd len="med" w="med" type="none"/>
            <a:tailEnd len="med" w="med" type="triangle"/>
          </a:ln>
        </p:spPr>
      </p:cxnSp>
      <p:pic>
        <p:nvPicPr>
          <p:cNvPr id="213" name="Google Shape;213;p29"/>
          <p:cNvPicPr preferRelativeResize="0"/>
          <p:nvPr/>
        </p:nvPicPr>
        <p:blipFill>
          <a:blip r:embed="rId5">
            <a:alphaModFix/>
          </a:blip>
          <a:stretch>
            <a:fillRect/>
          </a:stretch>
        </p:blipFill>
        <p:spPr>
          <a:xfrm>
            <a:off x="5259325" y="2783775"/>
            <a:ext cx="1209675" cy="485775"/>
          </a:xfrm>
          <a:prstGeom prst="rect">
            <a:avLst/>
          </a:prstGeom>
          <a:noFill/>
          <a:ln>
            <a:noFill/>
          </a:ln>
        </p:spPr>
      </p:pic>
      <p:cxnSp>
        <p:nvCxnSpPr>
          <p:cNvPr id="214" name="Google Shape;214;p29"/>
          <p:cNvCxnSpPr>
            <a:stCxn id="209" idx="1"/>
            <a:endCxn id="213" idx="0"/>
          </p:cNvCxnSpPr>
          <p:nvPr/>
        </p:nvCxnSpPr>
        <p:spPr>
          <a:xfrm flipH="1">
            <a:off x="5864025" y="1166587"/>
            <a:ext cx="1573800" cy="1617300"/>
          </a:xfrm>
          <a:prstGeom prst="curvedConnector2">
            <a:avLst/>
          </a:prstGeom>
          <a:noFill/>
          <a:ln cap="flat" cmpd="sng" w="952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par>
                                <p:cTn fill="hold" nodeType="with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0"/>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Abstract </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a:t>As an orchestration language, R enables BizOps by providing a robust set of tools to interrogate, transform, model and visualize data from various business systems in order to better analyze and inform business decisions.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This talk will encompass a brief overview of the pins package, and techniques for accessing Salesforce data. Then we will put these two concepts together to illustrate how the combination enables a transformation in the way your teams can collaborate to store, analyze and report on data. We'll discuss use cases in the wild as well as some examples you can try out yourself using the Salesforce Trailhead training environment.</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BizOps</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1D1C1D"/>
                </a:solidFill>
                <a:highlight>
                  <a:srgbClr val="F8F8F8"/>
                </a:highlight>
              </a:rPr>
              <a:t>BizOps is a new approach to data-driven decision making that connects your business operations and technology functions together to drive business outcomes. BizOps is a framework that promises to fundamentally change the way your teams collaborate to store, analyze, and report on data.</a:t>
            </a:r>
            <a:endParaRPr sz="1500">
              <a:solidFill>
                <a:srgbClr val="1D1C1D"/>
              </a:solidFill>
              <a:highlight>
                <a:srgbClr val="F8F8F8"/>
              </a:highlight>
            </a:endParaRPr>
          </a:p>
          <a:p>
            <a:pPr indent="0" lvl="0" marL="0" rtl="0" algn="l">
              <a:spcBef>
                <a:spcPts val="1200"/>
              </a:spcBef>
              <a:spcAft>
                <a:spcPts val="1200"/>
              </a:spcAft>
              <a:buNone/>
            </a:pPr>
            <a:r>
              <a:rPr lang="en" sz="1150" u="sng">
                <a:solidFill>
                  <a:schemeClr val="hlink"/>
                </a:solidFill>
                <a:highlight>
                  <a:srgbClr val="F8F8F8"/>
                </a:highlight>
                <a:hlinkClick r:id="rId3"/>
              </a:rPr>
              <a:t>https://www.broadcom.com/solutions/bizops</a:t>
            </a:r>
            <a:endParaRPr/>
          </a:p>
        </p:txBody>
      </p:sp>
      <p:sp>
        <p:nvSpPr>
          <p:cNvPr id="69" name="Google Shape;69;p15"/>
          <p:cNvSpPr/>
          <p:nvPr/>
        </p:nvSpPr>
        <p:spPr>
          <a:xfrm>
            <a:off x="1945125" y="2941600"/>
            <a:ext cx="1851000" cy="12771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Data</a:t>
            </a:r>
            <a:endParaRPr sz="2400">
              <a:solidFill>
                <a:srgbClr val="FFFFFF"/>
              </a:solidFill>
            </a:endParaRPr>
          </a:p>
        </p:txBody>
      </p:sp>
      <p:sp>
        <p:nvSpPr>
          <p:cNvPr id="70" name="Google Shape;70;p15"/>
          <p:cNvSpPr/>
          <p:nvPr/>
        </p:nvSpPr>
        <p:spPr>
          <a:xfrm>
            <a:off x="5284200" y="2941600"/>
            <a:ext cx="1851000" cy="12771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Processes</a:t>
            </a:r>
            <a:endParaRPr sz="2400">
              <a:solidFill>
                <a:srgbClr val="FFFFFF"/>
              </a:solidFill>
            </a:endParaRPr>
          </a:p>
        </p:txBody>
      </p:sp>
      <p:sp>
        <p:nvSpPr>
          <p:cNvPr id="71" name="Google Shape;71;p15"/>
          <p:cNvSpPr txBox="1"/>
          <p:nvPr>
            <p:ph idx="1" type="body"/>
          </p:nvPr>
        </p:nvSpPr>
        <p:spPr>
          <a:xfrm>
            <a:off x="4021350" y="2941600"/>
            <a:ext cx="1101300" cy="12771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1200"/>
              </a:spcAft>
              <a:buNone/>
            </a:pPr>
            <a:r>
              <a:rPr lang="en" sz="9600"/>
              <a:t>+</a:t>
            </a:r>
            <a:endParaRPr sz="9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idx="1" type="body"/>
          </p:nvPr>
        </p:nvSpPr>
        <p:spPr>
          <a:xfrm>
            <a:off x="3965900" y="1641050"/>
            <a:ext cx="1101300" cy="1464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sz="9600"/>
              <a:t>+</a:t>
            </a:r>
            <a:endParaRPr sz="9600"/>
          </a:p>
        </p:txBody>
      </p:sp>
      <p:pic>
        <p:nvPicPr>
          <p:cNvPr id="77" name="Google Shape;77;p16"/>
          <p:cNvPicPr preferRelativeResize="0"/>
          <p:nvPr/>
        </p:nvPicPr>
        <p:blipFill>
          <a:blip r:embed="rId3">
            <a:alphaModFix/>
          </a:blip>
          <a:stretch>
            <a:fillRect/>
          </a:stretch>
        </p:blipFill>
        <p:spPr>
          <a:xfrm>
            <a:off x="4572000" y="1269788"/>
            <a:ext cx="3923779" cy="2207126"/>
          </a:xfrm>
          <a:prstGeom prst="rect">
            <a:avLst/>
          </a:prstGeom>
          <a:noFill/>
          <a:ln>
            <a:noFill/>
          </a:ln>
        </p:spPr>
      </p:pic>
      <p:pic>
        <p:nvPicPr>
          <p:cNvPr id="78" name="Google Shape;78;p16"/>
          <p:cNvPicPr preferRelativeResize="0"/>
          <p:nvPr/>
        </p:nvPicPr>
        <p:blipFill>
          <a:blip r:embed="rId4">
            <a:alphaModFix/>
          </a:blip>
          <a:stretch>
            <a:fillRect/>
          </a:stretch>
        </p:blipFill>
        <p:spPr>
          <a:xfrm>
            <a:off x="1350100" y="1268210"/>
            <a:ext cx="2078200" cy="2407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82" name="Shape 82"/>
        <p:cNvGrpSpPr/>
        <p:nvPr/>
      </p:nvGrpSpPr>
      <p:grpSpPr>
        <a:xfrm>
          <a:off x="0" y="0"/>
          <a:ext cx="0" cy="0"/>
          <a:chOff x="0" y="0"/>
          <a:chExt cx="0" cy="0"/>
        </a:xfrm>
      </p:grpSpPr>
      <p:sp>
        <p:nvSpPr>
          <p:cNvPr id="83" name="Google Shape;83;p17"/>
          <p:cNvSpPr txBox="1"/>
          <p:nvPr/>
        </p:nvSpPr>
        <p:spPr>
          <a:xfrm>
            <a:off x="0" y="1721300"/>
            <a:ext cx="91440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200"/>
              <a:t>What is pins?</a:t>
            </a:r>
            <a:endParaRPr sz="7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pins?</a:t>
            </a:r>
            <a:endParaRPr/>
          </a:p>
        </p:txBody>
      </p:sp>
      <p:pic>
        <p:nvPicPr>
          <p:cNvPr id="89" name="Google Shape;89;p18"/>
          <p:cNvPicPr preferRelativeResize="0"/>
          <p:nvPr/>
        </p:nvPicPr>
        <p:blipFill>
          <a:blip r:embed="rId3">
            <a:alphaModFix/>
          </a:blip>
          <a:stretch>
            <a:fillRect/>
          </a:stretch>
        </p:blipFill>
        <p:spPr>
          <a:xfrm>
            <a:off x="414338" y="319088"/>
            <a:ext cx="8315325" cy="4505325"/>
          </a:xfrm>
          <a:prstGeom prst="rect">
            <a:avLst/>
          </a:prstGeom>
          <a:noFill/>
          <a:ln>
            <a:noFill/>
          </a:ln>
        </p:spPr>
      </p:pic>
      <p:sp>
        <p:nvSpPr>
          <p:cNvPr id="90" name="Google Shape;90;p18"/>
          <p:cNvSpPr txBox="1"/>
          <p:nvPr/>
        </p:nvSpPr>
        <p:spPr>
          <a:xfrm>
            <a:off x="0" y="0"/>
            <a:ext cx="330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https://pins.rstudio.com/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94" name="Shape 94"/>
        <p:cNvGrpSpPr/>
        <p:nvPr/>
      </p:nvGrpSpPr>
      <p:grpSpPr>
        <a:xfrm>
          <a:off x="0" y="0"/>
          <a:ext cx="0" cy="0"/>
          <a:chOff x="0" y="0"/>
          <a:chExt cx="0" cy="0"/>
        </a:xfrm>
      </p:grpSpPr>
      <p:sp>
        <p:nvSpPr>
          <p:cNvPr id="95" name="Google Shape;95;p19"/>
          <p:cNvSpPr txBox="1"/>
          <p:nvPr/>
        </p:nvSpPr>
        <p:spPr>
          <a:xfrm>
            <a:off x="0" y="1721300"/>
            <a:ext cx="91440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200"/>
              <a:t>What </a:t>
            </a:r>
            <a:r>
              <a:rPr i="1" lang="en" sz="7200"/>
              <a:t>ARE</a:t>
            </a:r>
            <a:r>
              <a:rPr lang="en" sz="7200"/>
              <a:t> pins?</a:t>
            </a:r>
            <a:endParaRPr sz="7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7779775" y="3853330"/>
            <a:ext cx="1012725" cy="1173000"/>
          </a:xfrm>
          <a:prstGeom prst="rect">
            <a:avLst/>
          </a:prstGeom>
          <a:noFill/>
          <a:ln>
            <a:noFill/>
          </a:ln>
        </p:spPr>
      </p:pic>
      <p:sp>
        <p:nvSpPr>
          <p:cNvPr id="101" name="Google Shape;101;p20"/>
          <p:cNvSpPr txBox="1"/>
          <p:nvPr/>
        </p:nvSpPr>
        <p:spPr>
          <a:xfrm>
            <a:off x="539050" y="492875"/>
            <a:ext cx="67485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t>Any R object can be a pin:</a:t>
            </a:r>
            <a:endParaRPr sz="2400"/>
          </a:p>
          <a:p>
            <a:pPr indent="-381000" lvl="0" marL="457200" rtl="0" algn="l">
              <a:spcBef>
                <a:spcPts val="0"/>
              </a:spcBef>
              <a:spcAft>
                <a:spcPts val="0"/>
              </a:spcAft>
              <a:buSzPts val="2400"/>
              <a:buChar char="●"/>
            </a:pPr>
            <a:r>
              <a:rPr lang="en" sz="2400"/>
              <a:t>files</a:t>
            </a:r>
            <a:endParaRPr sz="2400"/>
          </a:p>
          <a:p>
            <a:pPr indent="-381000" lvl="0" marL="457200" rtl="0" algn="l">
              <a:spcBef>
                <a:spcPts val="0"/>
              </a:spcBef>
              <a:spcAft>
                <a:spcPts val="0"/>
              </a:spcAft>
              <a:buSzPts val="2400"/>
              <a:buChar char="●"/>
            </a:pPr>
            <a:r>
              <a:rPr lang="en" sz="2400"/>
              <a:t>models</a:t>
            </a:r>
            <a:endParaRPr sz="2400"/>
          </a:p>
          <a:p>
            <a:pPr indent="-381000" lvl="0" marL="457200" rtl="0" algn="l">
              <a:spcBef>
                <a:spcPts val="0"/>
              </a:spcBef>
              <a:spcAft>
                <a:spcPts val="0"/>
              </a:spcAft>
              <a:buSzPts val="2400"/>
              <a:buChar char="●"/>
            </a:pPr>
            <a:r>
              <a:rPr lang="en" sz="2400"/>
              <a:t>functions</a:t>
            </a:r>
            <a:endParaRPr sz="2400"/>
          </a:p>
          <a:p>
            <a:pPr indent="-381000" lvl="0" marL="457200" rtl="0" algn="l">
              <a:spcBef>
                <a:spcPts val="0"/>
              </a:spcBef>
              <a:spcAft>
                <a:spcPts val="0"/>
              </a:spcAft>
              <a:buClr>
                <a:srgbClr val="0000FF"/>
              </a:buClr>
              <a:buSzPts val="2400"/>
              <a:buChar char="●"/>
            </a:pPr>
            <a:r>
              <a:rPr lang="en" sz="2400">
                <a:solidFill>
                  <a:srgbClr val="0000FF"/>
                </a:solidFill>
              </a:rPr>
              <a:t>data frames</a:t>
            </a:r>
            <a:endParaRPr sz="2400">
              <a:solidFill>
                <a:srgbClr val="0000FF"/>
              </a:solidFill>
            </a:endParaRPr>
          </a:p>
          <a:p>
            <a:pPr indent="-381000" lvl="0" marL="457200" rtl="0" algn="l">
              <a:spcBef>
                <a:spcPts val="0"/>
              </a:spcBef>
              <a:spcAft>
                <a:spcPts val="0"/>
              </a:spcAft>
              <a:buSzPts val="2400"/>
              <a:buChar char="●"/>
            </a:pPr>
            <a:r>
              <a:rPr lang="en" sz="2400"/>
              <a:t>etc.</a:t>
            </a:r>
            <a:endParaRPr sz="2400"/>
          </a:p>
        </p:txBody>
      </p:sp>
      <p:sp>
        <p:nvSpPr>
          <p:cNvPr id="102" name="Google Shape;102;p20"/>
          <p:cNvSpPr txBox="1"/>
          <p:nvPr/>
        </p:nvSpPr>
        <p:spPr>
          <a:xfrm>
            <a:off x="3039063" y="1312225"/>
            <a:ext cx="421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https://github.com/sol-eng/bike_predict</a:t>
            </a:r>
            <a:endParaRPr/>
          </a:p>
        </p:txBody>
      </p:sp>
      <p:pic>
        <p:nvPicPr>
          <p:cNvPr id="103" name="Google Shape;103;p20"/>
          <p:cNvPicPr preferRelativeResize="0"/>
          <p:nvPr/>
        </p:nvPicPr>
        <p:blipFill>
          <a:blip r:embed="rId5">
            <a:alphaModFix/>
          </a:blip>
          <a:stretch>
            <a:fillRect/>
          </a:stretch>
        </p:blipFill>
        <p:spPr>
          <a:xfrm>
            <a:off x="3008575" y="1634607"/>
            <a:ext cx="4278975" cy="3076150"/>
          </a:xfrm>
          <a:prstGeom prst="rect">
            <a:avLst/>
          </a:prstGeom>
          <a:noFill/>
          <a:ln>
            <a:noFill/>
          </a:ln>
        </p:spPr>
      </p:pic>
      <p:sp>
        <p:nvSpPr>
          <p:cNvPr id="104" name="Google Shape;104;p20"/>
          <p:cNvSpPr txBox="1"/>
          <p:nvPr/>
        </p:nvSpPr>
        <p:spPr>
          <a:xfrm>
            <a:off x="179875" y="3527400"/>
            <a:ext cx="3546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Good candidates for pins are:</a:t>
            </a:r>
            <a:endParaRPr/>
          </a:p>
          <a:p>
            <a:pPr indent="-317500" lvl="0" marL="457200" rtl="0" algn="l">
              <a:spcBef>
                <a:spcPts val="0"/>
              </a:spcBef>
              <a:spcAft>
                <a:spcPts val="0"/>
              </a:spcAft>
              <a:buSzPts val="1400"/>
              <a:buChar char="●"/>
            </a:pPr>
            <a:r>
              <a:rPr lang="en"/>
              <a:t>SMALL ( &lt; 1GB)</a:t>
            </a:r>
            <a:endParaRPr/>
          </a:p>
          <a:p>
            <a:pPr indent="-317500" lvl="0" marL="457200" rtl="0" algn="l">
              <a:spcBef>
                <a:spcPts val="0"/>
              </a:spcBef>
              <a:spcAft>
                <a:spcPts val="0"/>
              </a:spcAft>
              <a:buSzPts val="1400"/>
              <a:buChar char="●"/>
            </a:pPr>
            <a:r>
              <a:rPr lang="en"/>
              <a:t>REUSED</a:t>
            </a:r>
            <a:endParaRPr/>
          </a:p>
          <a:p>
            <a:pPr indent="-317500" lvl="0" marL="457200" rtl="0" algn="l">
              <a:spcBef>
                <a:spcPts val="0"/>
              </a:spcBef>
              <a:spcAft>
                <a:spcPts val="0"/>
              </a:spcAft>
              <a:buSzPts val="1400"/>
              <a:buChar char="●"/>
            </a:pPr>
            <a:r>
              <a:rPr lang="en"/>
              <a:t>CURRENT (changing)</a:t>
            </a:r>
            <a:br>
              <a:rPr lang="en"/>
            </a:br>
            <a:endParaRPr/>
          </a:p>
          <a:p>
            <a:pPr indent="0" lvl="0" marL="0" rtl="0" algn="l">
              <a:spcBef>
                <a:spcPts val="0"/>
              </a:spcBef>
              <a:spcAft>
                <a:spcPts val="0"/>
              </a:spcAft>
              <a:buNone/>
            </a:pPr>
            <a:r>
              <a:rPr lang="en"/>
              <a:t>	“Pins are for things you recreate”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10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Effect filter="fade" transition="in">
                                      <p:cBhvr>
                                        <p:cTn dur="1000"/>
                                        <p:tgtEl>
                                          <p:spTgt spid="1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animEffect filter="fade" transition="in">
                                      <p:cBhvr>
                                        <p:cTn dur="1000"/>
                                        <p:tgtEl>
                                          <p:spTgt spid="1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animEffect filter="fade" transition="in">
                                      <p:cBhvr>
                                        <p:cTn dur="1000"/>
                                        <p:tgtEl>
                                          <p:spTgt spid="10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4" st="4"/>
                                            </p:txEl>
                                          </p:spTgt>
                                        </p:tgtEl>
                                        <p:attrNameLst>
                                          <p:attrName>style.visibility</p:attrName>
                                        </p:attrNameLst>
                                      </p:cBhvr>
                                      <p:to>
                                        <p:strVal val="visible"/>
                                      </p:to>
                                    </p:set>
                                    <p:animEffect filter="fade" transition="in">
                                      <p:cBhvr>
                                        <p:cTn dur="1000"/>
                                        <p:tgtEl>
                                          <p:spTgt spid="10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5" st="5"/>
                                            </p:txEl>
                                          </p:spTgt>
                                        </p:tgtEl>
                                        <p:attrNameLst>
                                          <p:attrName>style.visibility</p:attrName>
                                        </p:attrNameLst>
                                      </p:cBhvr>
                                      <p:to>
                                        <p:strVal val="visible"/>
                                      </p:to>
                                    </p:set>
                                    <p:animEffect filter="fade" transition="in">
                                      <p:cBhvr>
                                        <p:cTn dur="1000"/>
                                        <p:tgtEl>
                                          <p:spTgt spid="10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6" st="6"/>
                                            </p:txEl>
                                          </p:spTgt>
                                        </p:tgtEl>
                                        <p:attrNameLst>
                                          <p:attrName>style.visibility</p:attrName>
                                        </p:attrNameLst>
                                      </p:cBhvr>
                                      <p:to>
                                        <p:strVal val="visible"/>
                                      </p:to>
                                    </p:set>
                                    <p:animEffect filter="fade" transition="in">
                                      <p:cBhvr>
                                        <p:cTn dur="1000"/>
                                        <p:tgtEl>
                                          <p:spTgt spid="10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7779775" y="3853330"/>
            <a:ext cx="1012725" cy="1173000"/>
          </a:xfrm>
          <a:prstGeom prst="rect">
            <a:avLst/>
          </a:prstGeom>
          <a:noFill/>
          <a:ln>
            <a:noFill/>
          </a:ln>
        </p:spPr>
      </p:pic>
      <p:sp>
        <p:nvSpPr>
          <p:cNvPr id="110" name="Google Shape;110;p21"/>
          <p:cNvSpPr txBox="1"/>
          <p:nvPr/>
        </p:nvSpPr>
        <p:spPr>
          <a:xfrm>
            <a:off x="539050" y="492875"/>
            <a:ext cx="67485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t>Any R object can be a pin:</a:t>
            </a:r>
            <a:endParaRPr sz="2400"/>
          </a:p>
          <a:p>
            <a:pPr indent="-381000" lvl="0" marL="457200" rtl="0" algn="l">
              <a:spcBef>
                <a:spcPts val="0"/>
              </a:spcBef>
              <a:spcAft>
                <a:spcPts val="0"/>
              </a:spcAft>
              <a:buSzPts val="2400"/>
              <a:buChar char="●"/>
            </a:pPr>
            <a:r>
              <a:rPr lang="en" sz="2400"/>
              <a:t>files</a:t>
            </a:r>
            <a:endParaRPr sz="2400"/>
          </a:p>
          <a:p>
            <a:pPr indent="-381000" lvl="0" marL="457200" rtl="0" algn="l">
              <a:spcBef>
                <a:spcPts val="0"/>
              </a:spcBef>
              <a:spcAft>
                <a:spcPts val="0"/>
              </a:spcAft>
              <a:buSzPts val="2400"/>
              <a:buChar char="●"/>
            </a:pPr>
            <a:r>
              <a:rPr lang="en" sz="2400"/>
              <a:t>models</a:t>
            </a:r>
            <a:endParaRPr sz="2400"/>
          </a:p>
          <a:p>
            <a:pPr indent="-381000" lvl="0" marL="457200" rtl="0" algn="l">
              <a:spcBef>
                <a:spcPts val="0"/>
              </a:spcBef>
              <a:spcAft>
                <a:spcPts val="0"/>
              </a:spcAft>
              <a:buSzPts val="2400"/>
              <a:buChar char="●"/>
            </a:pPr>
            <a:r>
              <a:rPr lang="en" sz="2400"/>
              <a:t>functions</a:t>
            </a:r>
            <a:endParaRPr sz="2400"/>
          </a:p>
          <a:p>
            <a:pPr indent="-381000" lvl="0" marL="457200" rtl="0" algn="l">
              <a:spcBef>
                <a:spcPts val="0"/>
              </a:spcBef>
              <a:spcAft>
                <a:spcPts val="0"/>
              </a:spcAft>
              <a:buClr>
                <a:srgbClr val="0000FF"/>
              </a:buClr>
              <a:buSzPts val="2400"/>
              <a:buChar char="●"/>
            </a:pPr>
            <a:r>
              <a:rPr lang="en" sz="2400">
                <a:solidFill>
                  <a:srgbClr val="0000FF"/>
                </a:solidFill>
              </a:rPr>
              <a:t>data frames</a:t>
            </a:r>
            <a:endParaRPr sz="2400">
              <a:solidFill>
                <a:srgbClr val="0000FF"/>
              </a:solidFill>
            </a:endParaRPr>
          </a:p>
          <a:p>
            <a:pPr indent="-381000" lvl="0" marL="457200" rtl="0" algn="l">
              <a:spcBef>
                <a:spcPts val="0"/>
              </a:spcBef>
              <a:spcAft>
                <a:spcPts val="0"/>
              </a:spcAft>
              <a:buSzPts val="2400"/>
              <a:buChar char="●"/>
            </a:pPr>
            <a:r>
              <a:rPr lang="en" sz="2400"/>
              <a:t>etc.</a:t>
            </a:r>
            <a:endParaRPr sz="2400"/>
          </a:p>
        </p:txBody>
      </p:sp>
      <p:pic>
        <p:nvPicPr>
          <p:cNvPr id="111" name="Google Shape;111;p21"/>
          <p:cNvPicPr preferRelativeResize="0"/>
          <p:nvPr/>
        </p:nvPicPr>
        <p:blipFill>
          <a:blip r:embed="rId4">
            <a:alphaModFix/>
          </a:blip>
          <a:stretch>
            <a:fillRect/>
          </a:stretch>
        </p:blipFill>
        <p:spPr>
          <a:xfrm>
            <a:off x="4182875" y="1390650"/>
            <a:ext cx="3838575" cy="1181100"/>
          </a:xfrm>
          <a:prstGeom prst="rect">
            <a:avLst/>
          </a:prstGeom>
          <a:noFill/>
          <a:ln>
            <a:noFill/>
          </a:ln>
        </p:spPr>
      </p:pic>
      <p:pic>
        <p:nvPicPr>
          <p:cNvPr id="112" name="Google Shape;112;p21"/>
          <p:cNvPicPr preferRelativeResize="0"/>
          <p:nvPr/>
        </p:nvPicPr>
        <p:blipFill>
          <a:blip r:embed="rId5">
            <a:alphaModFix/>
          </a:blip>
          <a:stretch>
            <a:fillRect/>
          </a:stretch>
        </p:blipFill>
        <p:spPr>
          <a:xfrm>
            <a:off x="152400" y="3046475"/>
            <a:ext cx="3514725" cy="447675"/>
          </a:xfrm>
          <a:prstGeom prst="rect">
            <a:avLst/>
          </a:prstGeom>
          <a:noFill/>
          <a:ln>
            <a:noFill/>
          </a:ln>
        </p:spPr>
      </p:pic>
      <p:pic>
        <p:nvPicPr>
          <p:cNvPr id="113" name="Google Shape;113;p21"/>
          <p:cNvPicPr preferRelativeResize="0"/>
          <p:nvPr/>
        </p:nvPicPr>
        <p:blipFill>
          <a:blip r:embed="rId6">
            <a:alphaModFix/>
          </a:blip>
          <a:stretch>
            <a:fillRect/>
          </a:stretch>
        </p:blipFill>
        <p:spPr>
          <a:xfrm>
            <a:off x="4182875" y="2779550"/>
            <a:ext cx="3457575" cy="1190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